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  <p:sldMasterId id="2147484056" r:id="rId2"/>
  </p:sldMasterIdLst>
  <p:sldIdLst>
    <p:sldId id="256" r:id="rId3"/>
    <p:sldId id="257" r:id="rId4"/>
    <p:sldId id="258" r:id="rId5"/>
    <p:sldId id="260" r:id="rId6"/>
    <p:sldId id="259" r:id="rId7"/>
    <p:sldId id="262" r:id="rId8"/>
    <p:sldId id="265" r:id="rId9"/>
    <p:sldId id="263" r:id="rId10"/>
    <p:sldId id="266" r:id="rId11"/>
    <p:sldId id="264" r:id="rId12"/>
    <p:sldId id="269" r:id="rId13"/>
    <p:sldId id="270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smtClean="0"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4814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814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IE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endParaRPr lang="en-IE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  <a:cs typeface="Arial" charset="0"/>
              </a:defRPr>
            </a:lvl1pPr>
          </a:lstStyle>
          <a:p>
            <a:fld id="{7BE24DCB-D020-4251-A124-322A4D3C7DF0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71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fld id="{EF448777-C81A-4AB1-8E54-4E91F63864FC}" type="datetimeFigureOut">
              <a:rPr lang="en-US" smtClean="0"/>
              <a:pPr/>
              <a:t>9/7/2015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e/url?sa=i&amp;rct=j&amp;q=&amp;esrc=s&amp;frm=1&amp;source=images&amp;cd=&amp;cad=rja&amp;uact=8&amp;ved=0CAcQjRw&amp;url=http://theaposition.com/robertfagan/coaching/10044/the-magic-of-asking-better-questions&amp;ei=An-hVcu-CMyw7AaCoqyACQ&amp;bvm=bv.97653015,d.ZGU&amp;psig=AFQjCNHbczt3WZfrvZ8caRpsvMlS74jVxw&amp;ust=1436733539398687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20" y="2428868"/>
            <a:ext cx="7858180" cy="1796598"/>
          </a:xfrm>
        </p:spPr>
        <p:txBody>
          <a:bodyPr/>
          <a:lstStyle/>
          <a:p>
            <a:pPr algn="l"/>
            <a:r>
              <a:rPr lang="en-IE" sz="4000" dirty="0" smtClean="0"/>
              <a:t>       </a:t>
            </a:r>
            <a:r>
              <a:rPr lang="en-IE" sz="3600" dirty="0" smtClean="0"/>
              <a:t>Public Spending Code (PSC) </a:t>
            </a:r>
            <a:br>
              <a:rPr lang="en-IE" sz="3600" dirty="0" smtClean="0"/>
            </a:br>
            <a:r>
              <a:rPr lang="en-IE" sz="3600" dirty="0" smtClean="0"/>
              <a:t>            Quality Assurance Guidelines</a:t>
            </a:r>
            <a:endParaRPr lang="en-IE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4572008"/>
            <a:ext cx="5186354" cy="1714512"/>
          </a:xfrm>
        </p:spPr>
        <p:txBody>
          <a:bodyPr>
            <a:normAutofit lnSpcReduction="10000"/>
          </a:bodyPr>
          <a:lstStyle/>
          <a:p>
            <a:pPr algn="l"/>
            <a:r>
              <a:rPr lang="en-IE" dirty="0" smtClean="0"/>
              <a:t> </a:t>
            </a:r>
          </a:p>
          <a:p>
            <a:pPr algn="l"/>
            <a:r>
              <a:rPr lang="en-IE" sz="1900" b="1" dirty="0" smtClean="0"/>
              <a:t>Sonya </a:t>
            </a:r>
            <a:r>
              <a:rPr lang="en-IE" sz="1900" b="1" dirty="0" err="1" smtClean="0"/>
              <a:t>Kavanagh</a:t>
            </a:r>
            <a:endParaRPr lang="en-IE" sz="1900" b="1" dirty="0" smtClean="0"/>
          </a:p>
          <a:p>
            <a:pPr algn="l"/>
            <a:r>
              <a:rPr lang="en-IE" sz="2100" b="1" dirty="0" smtClean="0"/>
              <a:t>Public Spending Code </a:t>
            </a:r>
            <a:r>
              <a:rPr lang="en-IE" sz="2100" b="1" dirty="0" smtClean="0"/>
              <a:t>Co-</a:t>
            </a:r>
            <a:r>
              <a:rPr lang="en-IE" sz="2100" b="1" dirty="0" err="1" smtClean="0"/>
              <a:t>Ordinator</a:t>
            </a:r>
            <a:endParaRPr lang="en-IE" sz="2100" b="1" dirty="0" smtClean="0"/>
          </a:p>
          <a:p>
            <a:pPr algn="l"/>
            <a:r>
              <a:rPr lang="en-IE" sz="2100" b="1" dirty="0" smtClean="0"/>
              <a:t>Kildare County Council</a:t>
            </a:r>
            <a:endParaRPr lang="en-IE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531640"/>
          </a:xfrm>
        </p:spPr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Step 1 - </a:t>
            </a:r>
            <a:r>
              <a:rPr lang="en-IE" sz="2800" dirty="0" smtClean="0"/>
              <a:t>QA Process </a:t>
            </a:r>
            <a:br>
              <a:rPr lang="en-IE" sz="2800" dirty="0" smtClean="0"/>
            </a:br>
            <a:r>
              <a:rPr lang="en-IE" sz="2800" b="1" dirty="0" smtClean="0"/>
              <a:t>Kildare County Council’s Draft Project Inventory</a:t>
            </a:r>
            <a:endParaRPr lang="en-IE" sz="28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The draft Inventory has to be discussed and agreed with the relevant budget holders / project managers.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568952" cy="1371600"/>
          </a:xfrm>
        </p:spPr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Step 2 -</a:t>
            </a:r>
            <a:r>
              <a:rPr lang="en-IE" sz="2800" dirty="0" smtClean="0"/>
              <a:t> QA Process </a:t>
            </a:r>
            <a:br>
              <a:rPr lang="en-IE" sz="2800" dirty="0" smtClean="0"/>
            </a:br>
            <a:r>
              <a:rPr lang="en-IE" sz="2800" dirty="0" smtClean="0"/>
              <a:t>Publication of </a:t>
            </a:r>
            <a:r>
              <a:rPr lang="en-IE" sz="2800" u="sng" dirty="0" smtClean="0"/>
              <a:t>Procurements</a:t>
            </a:r>
            <a:r>
              <a:rPr lang="en-IE" sz="2800" dirty="0" smtClean="0"/>
              <a:t> over €10m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640960" cy="3886200"/>
          </a:xfrm>
          <a:solidFill>
            <a:schemeClr val="bg2">
              <a:lumMod val="20000"/>
              <a:lumOff val="80000"/>
              <a:alpha val="20000"/>
            </a:schemeClr>
          </a:solidFill>
        </p:spPr>
        <p:txBody>
          <a:bodyPr/>
          <a:lstStyle/>
          <a:p>
            <a:r>
              <a:rPr lang="en-IE" sz="2800" dirty="0" smtClean="0"/>
              <a:t>Compile a list of Projects which appear on the Project Inventory for values of €10m or more.</a:t>
            </a:r>
          </a:p>
          <a:p>
            <a:endParaRPr lang="en-IE" sz="1000" dirty="0" smtClean="0"/>
          </a:p>
          <a:p>
            <a:r>
              <a:rPr lang="en-IE" sz="2800" dirty="0" smtClean="0"/>
              <a:t>Review selected projects to determine if they consist of procurements/contracts over €10m</a:t>
            </a:r>
          </a:p>
          <a:p>
            <a:endParaRPr lang="en-IE" sz="1000" dirty="0" smtClean="0"/>
          </a:p>
          <a:p>
            <a:r>
              <a:rPr lang="en-IE" sz="2800" dirty="0" smtClean="0"/>
              <a:t>Format required by the PSC is set out on Page 8 of the Guidelines for each </a:t>
            </a:r>
            <a:r>
              <a:rPr lang="en-IE" sz="2800" u="sng" dirty="0" smtClean="0"/>
              <a:t>procurement</a:t>
            </a:r>
            <a:r>
              <a:rPr lang="en-IE" sz="2800" dirty="0" smtClean="0"/>
              <a:t> over €10m</a:t>
            </a:r>
          </a:p>
          <a:p>
            <a:pPr>
              <a:buNone/>
            </a:pPr>
            <a:endParaRPr lang="en-IE" sz="1000" dirty="0" smtClean="0"/>
          </a:p>
          <a:p>
            <a:r>
              <a:rPr lang="en-IE" sz="2800" dirty="0" smtClean="0"/>
              <a:t>Publish on Website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Step 3 -</a:t>
            </a:r>
            <a:r>
              <a:rPr lang="en-IE" sz="2800" dirty="0" smtClean="0"/>
              <a:t> QA Process </a:t>
            </a:r>
            <a:br>
              <a:rPr lang="en-IE" sz="2800" dirty="0" smtClean="0"/>
            </a:br>
            <a:r>
              <a:rPr lang="en-IE" sz="2800" dirty="0" smtClean="0"/>
              <a:t>Complete Checklists – 1 to 7</a:t>
            </a:r>
            <a:endParaRPr lang="en-IE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1981200"/>
          <a:ext cx="843528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6908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E" sz="2000" dirty="0" smtClean="0"/>
                        <a:t>Checklist</a:t>
                      </a:r>
                      <a:r>
                        <a:rPr lang="en-IE" sz="2000" baseline="0" dirty="0" smtClean="0"/>
                        <a:t> Completion aligned with Project inventory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/>
                        <a:t>Expenditure</a:t>
                      </a:r>
                      <a:r>
                        <a:rPr lang="en-IE" sz="2000" b="1" baseline="0" dirty="0" smtClean="0"/>
                        <a:t> Category</a:t>
                      </a:r>
                      <a:endParaRPr lang="en-IE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 smtClean="0"/>
                        <a:t>Checklist</a:t>
                      </a:r>
                      <a:r>
                        <a:rPr lang="en-IE" sz="2000" b="1" baseline="0" dirty="0" smtClean="0"/>
                        <a:t> to be completed</a:t>
                      </a:r>
                      <a:endParaRPr lang="en-IE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General Obligations</a:t>
                      </a:r>
                    </a:p>
                    <a:p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Checklist No 1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Expenditure</a:t>
                      </a:r>
                      <a:r>
                        <a:rPr lang="en-IE" sz="2000" baseline="0" dirty="0" smtClean="0"/>
                        <a:t> being </a:t>
                      </a:r>
                      <a:r>
                        <a:rPr lang="en-IE" sz="2000" u="sng" baseline="0" dirty="0" smtClean="0"/>
                        <a:t>considered</a:t>
                      </a:r>
                      <a:endParaRPr lang="en-IE" sz="20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Capital Projects – Checklist 2</a:t>
                      </a:r>
                    </a:p>
                    <a:p>
                      <a:endParaRPr lang="en-IE" sz="1000" dirty="0" smtClean="0"/>
                    </a:p>
                    <a:p>
                      <a:r>
                        <a:rPr lang="en-IE" sz="2000" dirty="0" smtClean="0"/>
                        <a:t>Current</a:t>
                      </a:r>
                      <a:r>
                        <a:rPr lang="en-IE" sz="2000" baseline="0" dirty="0" smtClean="0"/>
                        <a:t> Expenditure – Checklist 3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Expenditure</a:t>
                      </a:r>
                      <a:r>
                        <a:rPr lang="en-IE" sz="2000" baseline="0" dirty="0" smtClean="0"/>
                        <a:t> being </a:t>
                      </a:r>
                      <a:r>
                        <a:rPr lang="en-IE" sz="2000" u="sng" baseline="0" dirty="0" smtClean="0"/>
                        <a:t>incurred</a:t>
                      </a:r>
                      <a:endParaRPr lang="en-IE" sz="20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Capital Projects – Checklist 4</a:t>
                      </a:r>
                    </a:p>
                    <a:p>
                      <a:endParaRPr lang="en-IE" sz="1000" dirty="0" smtClean="0"/>
                    </a:p>
                    <a:p>
                      <a:r>
                        <a:rPr lang="en-IE" sz="2000" dirty="0" smtClean="0"/>
                        <a:t>Current Expenditure</a:t>
                      </a:r>
                      <a:r>
                        <a:rPr lang="en-IE" sz="2000" baseline="0" dirty="0" smtClean="0"/>
                        <a:t> – Checklist 5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Expenditure</a:t>
                      </a:r>
                      <a:r>
                        <a:rPr lang="en-IE" sz="2000" baseline="0" dirty="0" smtClean="0"/>
                        <a:t> recently </a:t>
                      </a:r>
                      <a:r>
                        <a:rPr lang="en-IE" sz="2000" u="sng" baseline="0" dirty="0" smtClean="0"/>
                        <a:t>ended</a:t>
                      </a:r>
                      <a:endParaRPr lang="en-IE" sz="20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E" sz="2000" dirty="0" smtClean="0"/>
                        <a:t>Capital Projects</a:t>
                      </a:r>
                      <a:r>
                        <a:rPr lang="en-IE" sz="2000" baseline="0" dirty="0" smtClean="0"/>
                        <a:t> – Checklist 6</a:t>
                      </a:r>
                    </a:p>
                    <a:p>
                      <a:endParaRPr lang="en-IE" sz="1000" baseline="0" dirty="0" smtClean="0"/>
                    </a:p>
                    <a:p>
                      <a:r>
                        <a:rPr lang="en-IE" sz="2000" baseline="0" dirty="0" smtClean="0"/>
                        <a:t>Current Expenditure – Checklist 7</a:t>
                      </a:r>
                      <a:endParaRPr lang="en-IE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568952" cy="1371600"/>
          </a:xfrm>
        </p:spPr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Step 4 -</a:t>
            </a:r>
            <a:r>
              <a:rPr lang="en-IE" sz="2800" dirty="0" smtClean="0"/>
              <a:t> QA Process </a:t>
            </a:r>
            <a:br>
              <a:rPr lang="en-IE" sz="2800" dirty="0" smtClean="0"/>
            </a:br>
            <a:r>
              <a:rPr lang="en-IE" sz="2800" dirty="0" smtClean="0"/>
              <a:t>In-depth Check on Small Number of Projects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  <a:solidFill>
            <a:schemeClr val="bg2">
              <a:lumMod val="20000"/>
              <a:lumOff val="80000"/>
              <a:alpha val="20000"/>
            </a:schemeClr>
          </a:solidFill>
        </p:spPr>
        <p:txBody>
          <a:bodyPr/>
          <a:lstStyle/>
          <a:p>
            <a:r>
              <a:rPr lang="en-IE" sz="2600" dirty="0" smtClean="0"/>
              <a:t>A more detailed review of the integrity of the Appraisal, Planning and implementation stages</a:t>
            </a:r>
          </a:p>
          <a:p>
            <a:r>
              <a:rPr lang="en-IE" sz="2600" dirty="0" smtClean="0"/>
              <a:t>To be completed by Internal Audit</a:t>
            </a:r>
          </a:p>
          <a:p>
            <a:r>
              <a:rPr lang="en-IE" sz="2600" dirty="0" smtClean="0"/>
              <a:t>Values of Projects selected must be at least 5% of the total value of all projects on the Inventory</a:t>
            </a:r>
          </a:p>
          <a:p>
            <a:r>
              <a:rPr lang="en-IE" sz="2600" dirty="0" smtClean="0"/>
              <a:t>5% is a minimum over a three year period</a:t>
            </a:r>
          </a:p>
          <a:p>
            <a:r>
              <a:rPr lang="en-IE" sz="2600" dirty="0" smtClean="0"/>
              <a:t>Same projects not to be selected more than once in the 3 years unless a serious deficiency discovered</a:t>
            </a:r>
          </a:p>
          <a:p>
            <a:r>
              <a:rPr lang="en-IE" sz="2600" dirty="0" smtClean="0"/>
              <a:t>Over a 3 – 5 year period each stage of the life cycle and every scale of project should have been included in the in-depth check.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568952" cy="1371600"/>
          </a:xfrm>
        </p:spPr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Step 5 -</a:t>
            </a:r>
            <a:r>
              <a:rPr lang="en-IE" sz="2800" dirty="0" smtClean="0"/>
              <a:t> QA Process </a:t>
            </a:r>
            <a:br>
              <a:rPr lang="en-IE" sz="2800" dirty="0" smtClean="0"/>
            </a:br>
            <a:r>
              <a:rPr lang="en-IE" sz="2800" dirty="0" smtClean="0"/>
              <a:t>Summary Report</a:t>
            </a: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68552"/>
          </a:xfrm>
          <a:solidFill>
            <a:schemeClr val="bg2">
              <a:lumMod val="20000"/>
              <a:lumOff val="80000"/>
              <a:alpha val="20000"/>
            </a:schemeClr>
          </a:solidFill>
        </p:spPr>
        <p:txBody>
          <a:bodyPr/>
          <a:lstStyle/>
          <a:p>
            <a:pPr marL="514350" lvl="0" indent="-514350">
              <a:buNone/>
            </a:pPr>
            <a:r>
              <a:rPr lang="en-IE" sz="2600" dirty="0" smtClean="0"/>
              <a:t>Report must contain: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sz="2600" dirty="0" smtClean="0"/>
              <a:t>Project Inventory prepared.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sz="2600" dirty="0" smtClean="0"/>
              <a:t>Website reference for where the </a:t>
            </a:r>
            <a:r>
              <a:rPr lang="en-IE" sz="2600" u="sng" dirty="0" smtClean="0"/>
              <a:t>procurements</a:t>
            </a:r>
            <a:r>
              <a:rPr lang="en-IE" sz="2600" dirty="0" smtClean="0"/>
              <a:t> over €10m are published.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sz="2600" dirty="0" smtClean="0"/>
              <a:t>A copy of the completed checklists.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sz="2600" dirty="0" smtClean="0"/>
              <a:t>The report compiled following the in depth review of a subset of schemes.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E" sz="2600" dirty="0" smtClean="0"/>
              <a:t>A note of how inadequacies identified in the QA process will be addressed.</a:t>
            </a:r>
          </a:p>
          <a:p>
            <a:r>
              <a:rPr lang="en-IE" sz="2600" dirty="0" smtClean="0"/>
              <a:t>Must be certified by Accounting Officer i.e. CE</a:t>
            </a:r>
          </a:p>
          <a:p>
            <a:r>
              <a:rPr lang="en-IE" sz="2600" dirty="0" smtClean="0"/>
              <a:t>Published on Website and submitted to NOAC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568952" cy="1371600"/>
          </a:xfrm>
        </p:spPr>
        <p:txBody>
          <a:bodyPr/>
          <a:lstStyle/>
          <a:p>
            <a:pPr algn="ctr"/>
            <a: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en-IE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n-IE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437112"/>
            <a:ext cx="7920880" cy="792088"/>
          </a:xfrm>
          <a:solidFill>
            <a:schemeClr val="bg2">
              <a:lumMod val="20000"/>
              <a:lumOff val="80000"/>
              <a:alpha val="20000"/>
            </a:schemeClr>
          </a:solidFill>
        </p:spPr>
        <p:txBody>
          <a:bodyPr/>
          <a:lstStyle/>
          <a:p>
            <a:pPr marL="514350" indent="-514350" algn="ctr">
              <a:buNone/>
            </a:pPr>
            <a:r>
              <a:rPr lang="en-IE" sz="3400" dirty="0" smtClean="0"/>
              <a:t>Questions?? Go easy on me!</a:t>
            </a:r>
          </a:p>
          <a:p>
            <a:pPr marL="514350" indent="-514350">
              <a:buNone/>
            </a:pPr>
            <a:endParaRPr lang="en-IE" sz="2600" dirty="0" smtClean="0"/>
          </a:p>
        </p:txBody>
      </p:sp>
      <p:pic>
        <p:nvPicPr>
          <p:cNvPr id="43010" name="Picture 2" descr="http://theaposition.com/robertfagan/wp-content/uploads/sites/33/2013/04/Questions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340768"/>
            <a:ext cx="24003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Circular 13/13 updated PSC obligations</a:t>
            </a:r>
          </a:p>
          <a:p>
            <a:r>
              <a:rPr lang="en-IE" sz="2400" dirty="0" smtClean="0"/>
              <a:t>PSC – Expenditure Planning, Appraisal and Evaluation in the Irish Public Service</a:t>
            </a:r>
          </a:p>
          <a:p>
            <a:r>
              <a:rPr lang="en-IE" sz="2400" dirty="0" smtClean="0"/>
              <a:t>PSC replaces all previous guidelines, circulars and direction in relation to appraisal and VFM</a:t>
            </a:r>
          </a:p>
          <a:p>
            <a:r>
              <a:rPr lang="en-IE" sz="2400" dirty="0" smtClean="0"/>
              <a:t>Based on objective of employing good practices at all stages of the </a:t>
            </a:r>
            <a:r>
              <a:rPr lang="en-IE" sz="2400" i="1" dirty="0" smtClean="0"/>
              <a:t>Expenditure Life Cycle</a:t>
            </a:r>
          </a:p>
          <a:p>
            <a:r>
              <a:rPr lang="en-IE" sz="2400" dirty="0" smtClean="0"/>
              <a:t>All public bodies in receipt of public monies must comply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Breaking down the Code</a:t>
            </a:r>
            <a:endParaRPr lang="en-IE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2488"/>
          </a:xfrm>
        </p:spPr>
        <p:txBody>
          <a:bodyPr>
            <a:normAutofit fontScale="92500" lnSpcReduction="10000"/>
          </a:bodyPr>
          <a:lstStyle/>
          <a:p>
            <a:r>
              <a:rPr lang="en-IE" sz="3000" dirty="0" smtClean="0"/>
              <a:t>PSC includes 3 specific elements for the Planning Appraisal and Evaluation of expenditure within the public services</a:t>
            </a:r>
          </a:p>
          <a:p>
            <a:pPr lvl="1"/>
            <a:endParaRPr lang="en-IE" sz="15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IE" dirty="0" smtClean="0"/>
              <a:t>Compliance with requirements at each stage of expenditure life cycle</a:t>
            </a:r>
          </a:p>
          <a:p>
            <a:pPr marL="971550" lvl="1" indent="-514350">
              <a:buFont typeface="+mj-lt"/>
              <a:buAutoNum type="alphaUcPeriod"/>
            </a:pPr>
            <a:endParaRPr lang="en-IE" sz="19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IE" dirty="0" smtClean="0"/>
              <a:t>Compliance with reporting requirements at each stage of a </a:t>
            </a:r>
            <a:r>
              <a:rPr lang="en-IE" u="sng" dirty="0" smtClean="0"/>
              <a:t>capital </a:t>
            </a:r>
            <a:r>
              <a:rPr lang="en-IE" dirty="0" smtClean="0"/>
              <a:t>project</a:t>
            </a:r>
          </a:p>
          <a:p>
            <a:pPr marL="971550" lvl="1" indent="-514350">
              <a:buFont typeface="+mj-lt"/>
              <a:buAutoNum type="alphaUcPeriod"/>
            </a:pPr>
            <a:endParaRPr lang="en-IE" sz="2100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IE" dirty="0" smtClean="0"/>
              <a:t>Compliance with Quality Assurance.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Understanding the Code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4429156"/>
          </a:xfrm>
        </p:spPr>
        <p:txBody>
          <a:bodyPr/>
          <a:lstStyle/>
          <a:p>
            <a:r>
              <a:rPr lang="en-IE" sz="2800" dirty="0" smtClean="0"/>
              <a:t>Some Important points in understanding the PSC</a:t>
            </a:r>
          </a:p>
          <a:p>
            <a:pPr>
              <a:buNone/>
            </a:pPr>
            <a:r>
              <a:rPr lang="en-IE" sz="2600" i="1" u="sng" dirty="0" smtClean="0"/>
              <a:t>Overview of Context of the Code</a:t>
            </a:r>
          </a:p>
          <a:p>
            <a:pPr lvl="1"/>
            <a:r>
              <a:rPr lang="en-IE" sz="2400" dirty="0" smtClean="0"/>
              <a:t>The PSC relates to both Capital and Current Expenditure</a:t>
            </a:r>
          </a:p>
          <a:p>
            <a:pPr lvl="1"/>
            <a:r>
              <a:rPr lang="en-IE" sz="2400" dirty="0" smtClean="0"/>
              <a:t>The critical element of the PSC is the compliance with the requirements for Planning, Appraisal and Evaluation requirements</a:t>
            </a:r>
          </a:p>
          <a:p>
            <a:pPr lvl="1"/>
            <a:r>
              <a:rPr lang="en-IE" sz="2400" dirty="0" smtClean="0"/>
              <a:t>The remainder of the PSC is recording and reporting on activity and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400" dirty="0" smtClean="0"/>
              <a:t>Applying the Code	 to Local Government</a:t>
            </a:r>
            <a:endParaRPr lang="en-IE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5072098"/>
          </a:xfrm>
        </p:spPr>
        <p:txBody>
          <a:bodyPr/>
          <a:lstStyle/>
          <a:p>
            <a:pPr lvl="1"/>
            <a:r>
              <a:rPr lang="en-IE" sz="2400" dirty="0" smtClean="0"/>
              <a:t>LAs, in the main, are </a:t>
            </a:r>
            <a:r>
              <a:rPr lang="en-IE" sz="2400" dirty="0" smtClean="0">
                <a:solidFill>
                  <a:schemeClr val="accent5">
                    <a:lumMod val="50000"/>
                  </a:schemeClr>
                </a:solidFill>
              </a:rPr>
              <a:t>Sponsoring Authorities </a:t>
            </a:r>
            <a:r>
              <a:rPr lang="en-IE" sz="2400" dirty="0" smtClean="0"/>
              <a:t>under the code i.e. LAs receive Grants, Rates, LPT, Service Charges etc.</a:t>
            </a:r>
          </a:p>
          <a:p>
            <a:pPr lvl="1"/>
            <a:r>
              <a:rPr lang="en-IE" sz="2400" dirty="0" smtClean="0"/>
              <a:t>LAs can also be </a:t>
            </a:r>
            <a:r>
              <a:rPr lang="en-IE" sz="2400" dirty="0" smtClean="0">
                <a:solidFill>
                  <a:schemeClr val="accent5">
                    <a:lumMod val="50000"/>
                  </a:schemeClr>
                </a:solidFill>
              </a:rPr>
              <a:t>Sanctioning Authorities </a:t>
            </a:r>
            <a:r>
              <a:rPr lang="en-IE" sz="2400" dirty="0" smtClean="0"/>
              <a:t>under the code i.e. Where LAs provide funding of €0.5m or more to another body in a calendar/financial year.</a:t>
            </a:r>
          </a:p>
          <a:p>
            <a:pPr lvl="1"/>
            <a:r>
              <a:rPr lang="en-IE" sz="2400" dirty="0" smtClean="0"/>
              <a:t>Both definitions have obligations under the PSC</a:t>
            </a:r>
          </a:p>
          <a:p>
            <a:pPr lvl="1"/>
            <a:r>
              <a:rPr lang="en-IE" sz="2400" dirty="0" smtClean="0"/>
              <a:t>All Spending Departments need to review and understand their obligations under the PSC and align processes/practices if and where necessary.</a:t>
            </a:r>
          </a:p>
          <a:p>
            <a:pPr lvl="1"/>
            <a:r>
              <a:rPr lang="en-IE" sz="2400" dirty="0" smtClean="0"/>
              <a:t>A new QA process must be implemented in Local Government to meet the reporting requirements of the Code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sz="3400" dirty="0" smtClean="0"/>
              <a:t>Applying the Code	 to Local Government</a:t>
            </a:r>
            <a:endParaRPr lang="en-IE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</p:spPr>
        <p:txBody>
          <a:bodyPr/>
          <a:lstStyle/>
          <a:p>
            <a:r>
              <a:rPr lang="en-IE" sz="2400" dirty="0" smtClean="0"/>
              <a:t>LA Current Expenditure – Revenue Expenditure formally adopted by members in statutory budget process.  </a:t>
            </a:r>
          </a:p>
          <a:p>
            <a:pPr lvl="1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Service Level is proposed as most appropriate for the PSC</a:t>
            </a:r>
          </a:p>
          <a:p>
            <a:r>
              <a:rPr lang="en-IE" sz="2400" dirty="0" smtClean="0"/>
              <a:t>LA Capital Expenditure is project based funded by grants, Planning Contributions, Revenue provisions or borrowing</a:t>
            </a:r>
          </a:p>
          <a:p>
            <a:pPr lvl="1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Job Code/Project is proposed as most appropriate for the PSC</a:t>
            </a:r>
          </a:p>
          <a:p>
            <a:r>
              <a:rPr lang="en-IE" sz="2400" dirty="0" smtClean="0"/>
              <a:t>The PSC suggests Finance is best placed to implement the code. However, the view of the HOFs is that</a:t>
            </a:r>
          </a:p>
          <a:p>
            <a:pPr lvl="1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Applying the element of the PSC to project/programme expenditure life cycle is specifically the responsibility of the Spending Departments under the direction of the Accounting Officer i.e. CE</a:t>
            </a:r>
          </a:p>
          <a:p>
            <a:pPr lvl="1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HOFs have agreed to assist in the framing of Guidelines for the initial implementation of the QA process.</a:t>
            </a:r>
          </a:p>
          <a:p>
            <a:pPr lvl="2">
              <a:buNone/>
            </a:pPr>
            <a:endParaRPr lang="en-IE" sz="2000" dirty="0" smtClean="0"/>
          </a:p>
          <a:p>
            <a:pPr lvl="1"/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86478"/>
          </a:xfrm>
          <a:blipFill>
            <a:blip r:embed="rId2" cstate="print"/>
            <a:tile tx="0" ty="0" sx="100000" sy="100000" flip="none" algn="tl"/>
          </a:blipFill>
          <a:ln w="57150"/>
        </p:spPr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r>
              <a:rPr lang="en-IE" dirty="0" smtClean="0"/>
              <a:t>Public Spending Code</a:t>
            </a:r>
          </a:p>
          <a:p>
            <a:pPr algn="ctr">
              <a:buNone/>
            </a:pPr>
            <a:r>
              <a:rPr lang="en-IE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Quality Assurance Requirements</a:t>
            </a:r>
          </a:p>
          <a:p>
            <a:pPr algn="ctr">
              <a:buNone/>
            </a:pPr>
            <a:r>
              <a:rPr lang="en-IE" dirty="0" smtClean="0"/>
              <a:t>Deadline – 30</a:t>
            </a:r>
            <a:r>
              <a:rPr lang="en-IE" baseline="30000" dirty="0" smtClean="0"/>
              <a:t>th</a:t>
            </a:r>
            <a:r>
              <a:rPr lang="en-IE" dirty="0" smtClean="0"/>
              <a:t> September 2015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14356"/>
          <a:ext cx="8229600" cy="5283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2357454"/>
                <a:gridCol w="1785950"/>
                <a:gridCol w="3400420"/>
              </a:tblGrid>
              <a:tr h="428628">
                <a:tc gridSpan="4"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Quality</a:t>
                      </a:r>
                      <a:r>
                        <a:rPr lang="en-IE" baseline="0" dirty="0" smtClean="0"/>
                        <a:t> Assurance – Summary of Five Stage Process</a:t>
                      </a:r>
                      <a:endParaRPr lang="en-I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QA Process</a:t>
                      </a:r>
                      <a:endParaRPr lang="en-I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9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Assigned to:</a:t>
                      </a:r>
                      <a:endParaRPr lang="en-I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/>
                        <a:t>Data Provided</a:t>
                      </a:r>
                      <a:r>
                        <a:rPr lang="en-IE" baseline="0" dirty="0" smtClean="0"/>
                        <a:t> by:</a:t>
                      </a:r>
                      <a:endParaRPr lang="en-I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>
                        <a:alpha val="49000"/>
                      </a:srgb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Step </a:t>
                      </a:r>
                      <a:r>
                        <a:rPr lang="en-IE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IE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Project Inventory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Coordinator</a:t>
                      </a:r>
                    </a:p>
                    <a:p>
                      <a:pPr algn="ctr"/>
                      <a:r>
                        <a:rPr lang="en-IE" sz="1500" dirty="0" smtClean="0"/>
                        <a:t>(Assigned by CE)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Project/Programme</a:t>
                      </a:r>
                      <a:r>
                        <a:rPr lang="en-IE" sz="1500" baseline="0" dirty="0" smtClean="0"/>
                        <a:t> Owners within the organisation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3919"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Step </a:t>
                      </a:r>
                      <a:r>
                        <a:rPr lang="en-IE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IE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Publish Summary information on Website</a:t>
                      </a:r>
                      <a:r>
                        <a:rPr lang="en-IE" sz="1500" baseline="0" dirty="0" smtClean="0"/>
                        <a:t> of </a:t>
                      </a:r>
                      <a:r>
                        <a:rPr lang="en-IE" sz="1500" u="sng" baseline="0" dirty="0" smtClean="0"/>
                        <a:t>procurements</a:t>
                      </a:r>
                      <a:r>
                        <a:rPr lang="en-IE" sz="1500" baseline="0" dirty="0" smtClean="0"/>
                        <a:t> in excess of €10m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500" dirty="0" smtClean="0"/>
                    </a:p>
                    <a:p>
                      <a:pPr algn="ctr"/>
                      <a:r>
                        <a:rPr lang="en-IE" sz="1500" dirty="0" smtClean="0"/>
                        <a:t>Procurement Officer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500" dirty="0" smtClean="0"/>
                        <a:t>Project Inventory – review projects</a:t>
                      </a:r>
                      <a:r>
                        <a:rPr lang="en-IE" sz="1500" baseline="0" dirty="0" smtClean="0"/>
                        <a:t> in excess of €10m to determine if they contains procurements over €10m</a:t>
                      </a:r>
                      <a:r>
                        <a:rPr lang="en-IE" sz="1500" dirty="0" smtClean="0"/>
                        <a:t>  (Details for PSC template provided by Project/Programme</a:t>
                      </a:r>
                      <a:r>
                        <a:rPr lang="en-IE" sz="1500" baseline="0" dirty="0" smtClean="0"/>
                        <a:t> Owner)</a:t>
                      </a:r>
                      <a:endParaRPr lang="en-IE" sz="15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0110"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Step </a:t>
                      </a:r>
                      <a:r>
                        <a:rPr lang="en-IE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IE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Complete </a:t>
                      </a:r>
                    </a:p>
                    <a:p>
                      <a:r>
                        <a:rPr lang="en-IE" sz="1500" dirty="0" smtClean="0"/>
                        <a:t>PSC Checklists (7) </a:t>
                      </a:r>
                    </a:p>
                    <a:p>
                      <a:r>
                        <a:rPr lang="en-IE" sz="1500" dirty="0" smtClean="0"/>
                        <a:t>for overall</a:t>
                      </a:r>
                      <a:r>
                        <a:rPr lang="en-IE" sz="1500" baseline="0" dirty="0" smtClean="0"/>
                        <a:t> LA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Coordinator</a:t>
                      </a:r>
                      <a:r>
                        <a:rPr lang="en-IE" sz="1500" baseline="0" dirty="0" smtClean="0"/>
                        <a:t> </a:t>
                      </a:r>
                    </a:p>
                    <a:p>
                      <a:pPr algn="ctr"/>
                      <a:r>
                        <a:rPr lang="en-IE" sz="1500" baseline="0" dirty="0" smtClean="0"/>
                        <a:t>(Assigned by CE)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Compliance Statement provided by Project/Programme Owners within the organisation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0214"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Step </a:t>
                      </a:r>
                      <a:r>
                        <a:rPr lang="en-IE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IE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In depth Check on a small number</a:t>
                      </a:r>
                      <a:r>
                        <a:rPr lang="en-IE" sz="1500" baseline="0" dirty="0" smtClean="0"/>
                        <a:t> of selected projects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500" dirty="0" smtClean="0"/>
                    </a:p>
                    <a:p>
                      <a:pPr algn="ctr"/>
                      <a:r>
                        <a:rPr lang="en-IE" sz="1500" dirty="0" smtClean="0"/>
                        <a:t>Internal Audit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Evidence provided by Project/Programme Owners</a:t>
                      </a:r>
                      <a:r>
                        <a:rPr lang="en-IE" sz="1500" baseline="0" dirty="0" smtClean="0"/>
                        <a:t> within the organisation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0214">
                <a:tc>
                  <a:txBody>
                    <a:bodyPr/>
                    <a:lstStyle/>
                    <a:p>
                      <a:pPr algn="ctr"/>
                      <a:r>
                        <a:rPr lang="en-IE" sz="1500" dirty="0" smtClean="0"/>
                        <a:t>Step </a:t>
                      </a:r>
                      <a:r>
                        <a:rPr lang="en-IE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IE" sz="20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Complete Summary report for NOAC</a:t>
                      </a:r>
                      <a:r>
                        <a:rPr lang="en-IE" sz="1500" baseline="0" dirty="0" smtClean="0"/>
                        <a:t> and website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500" dirty="0" smtClean="0"/>
                        <a:t>Drafted</a:t>
                      </a:r>
                      <a:r>
                        <a:rPr lang="en-IE" sz="1500" baseline="0" dirty="0" smtClean="0"/>
                        <a:t> by Coordinator and signed by CE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sz="1500" dirty="0" smtClean="0"/>
                    </a:p>
                    <a:p>
                      <a:r>
                        <a:rPr lang="en-IE" sz="1500" dirty="0" smtClean="0"/>
                        <a:t>Steps 1 – 4</a:t>
                      </a:r>
                      <a:endParaRPr lang="en-IE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467544" y="1124744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67544" y="1556792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67544" y="2420888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7544" y="3645024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67544" y="4437112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67544" y="5229200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67544" y="6021288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115616" y="1124744"/>
            <a:ext cx="0" cy="4896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491880" y="1124744"/>
            <a:ext cx="0" cy="4896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292080" y="1124744"/>
            <a:ext cx="0" cy="48965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676456" y="764704"/>
            <a:ext cx="0" cy="5256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67544" y="764704"/>
            <a:ext cx="0" cy="5256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67544" y="764704"/>
            <a:ext cx="82089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7288"/>
          </a:xfrm>
        </p:spPr>
        <p:txBody>
          <a:bodyPr/>
          <a:lstStyle/>
          <a:p>
            <a:pPr algn="ctr"/>
            <a:r>
              <a:rPr lang="en-IE" sz="3200" dirty="0" smtClean="0"/>
              <a:t>Step 1 QA Process </a:t>
            </a:r>
            <a:br>
              <a:rPr lang="en-IE" sz="3200" dirty="0" smtClean="0"/>
            </a:br>
            <a:r>
              <a:rPr lang="en-IE" sz="3200" dirty="0" smtClean="0"/>
              <a:t>Project Inventory – Basic Principles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786346"/>
          </a:xfrm>
        </p:spPr>
        <p:txBody>
          <a:bodyPr/>
          <a:lstStyle/>
          <a:p>
            <a:r>
              <a:rPr lang="en-IE" sz="2600" dirty="0" smtClean="0"/>
              <a:t>Project/Programmes to be identified under 3 categories</a:t>
            </a:r>
          </a:p>
          <a:p>
            <a:pPr lvl="2"/>
            <a:r>
              <a:rPr lang="en-IE" sz="2000" dirty="0" smtClean="0"/>
              <a:t>Expenditure being considered</a:t>
            </a: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IE" sz="2000" dirty="0" smtClean="0"/>
              <a:t>Expenditure being incurred</a:t>
            </a: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IE" sz="2000" dirty="0" smtClean="0"/>
              <a:t>Expenditure recently ended</a:t>
            </a:r>
            <a:endParaRPr lang="en-I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IE" sz="2600" dirty="0" smtClean="0"/>
              <a:t>The reporting year will inform the criteria to be applied for sourcing the relevant information i.e.</a:t>
            </a:r>
          </a:p>
          <a:p>
            <a:pPr lvl="2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Expenditure being considered (for/in 2014)</a:t>
            </a:r>
          </a:p>
          <a:p>
            <a:pPr lvl="2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Expenditure being incurred (in 2014)</a:t>
            </a:r>
          </a:p>
          <a:p>
            <a:pPr lvl="2"/>
            <a:r>
              <a:rPr lang="en-IE" sz="2000" dirty="0" smtClean="0">
                <a:solidFill>
                  <a:schemeClr val="accent1">
                    <a:lumMod val="75000"/>
                  </a:schemeClr>
                </a:solidFill>
              </a:rPr>
              <a:t>Expenditure recently ended (in 2014)</a:t>
            </a:r>
          </a:p>
          <a:p>
            <a:r>
              <a:rPr lang="en-IE" sz="2600" dirty="0" smtClean="0"/>
              <a:t>Project/Programmes to be listed in one category </a:t>
            </a:r>
            <a:r>
              <a:rPr lang="en-IE" sz="2600" u="sng" dirty="0" smtClean="0"/>
              <a:t>only</a:t>
            </a:r>
            <a:endParaRPr lang="en-IE" sz="2600" dirty="0" smtClean="0"/>
          </a:p>
          <a:p>
            <a:endParaRPr lang="en-I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o many files design template">
  <a:themeElements>
    <a:clrScheme name="Too many file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o many files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o many fil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1128</TotalTime>
  <Words>957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Too many files design template</vt:lpstr>
      <vt:lpstr>Pixel</vt:lpstr>
      <vt:lpstr>       Public Spending Code (PSC)              Quality Assurance Guidelines</vt:lpstr>
      <vt:lpstr>Background</vt:lpstr>
      <vt:lpstr>Breaking down the Code</vt:lpstr>
      <vt:lpstr>Understanding the Code </vt:lpstr>
      <vt:lpstr>Applying the Code  to Local Government</vt:lpstr>
      <vt:lpstr>Applying the Code  to Local Government</vt:lpstr>
      <vt:lpstr>Slide 7</vt:lpstr>
      <vt:lpstr>Slide 8</vt:lpstr>
      <vt:lpstr>Step 1 QA Process  Project Inventory – Basic Principles</vt:lpstr>
      <vt:lpstr>Step 1 - QA Process  Kildare County Council’s Draft Project Inventory</vt:lpstr>
      <vt:lpstr>Step 2 - QA Process  Publication of Procurements over €10m</vt:lpstr>
      <vt:lpstr>Step 3 - QA Process  Complete Checklists – 1 to 7</vt:lpstr>
      <vt:lpstr>Step 4 - QA Process  In-depth Check on Small Number of Projects</vt:lpstr>
      <vt:lpstr>Step 5 - QA Process  Summary Report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Spending Code (PSC) – Quality Assurance Guidelines</dc:title>
  <dc:creator>annetton</dc:creator>
  <cp:lastModifiedBy>skavana</cp:lastModifiedBy>
  <cp:revision>75</cp:revision>
  <dcterms:created xsi:type="dcterms:W3CDTF">2015-07-06T09:43:36Z</dcterms:created>
  <dcterms:modified xsi:type="dcterms:W3CDTF">2015-09-07T14:26:16Z</dcterms:modified>
</cp:coreProperties>
</file>